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939EA0-1582-4D1E-BB4B-DF181372007D}" type="datetimeFigureOut">
              <a:rPr lang="en-US" smtClean="0"/>
              <a:t>9/24/2019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581020-5D7C-482C-8666-311DAA2C335A}" type="slidenum">
              <a:rPr lang="en-US" smtClean="0"/>
              <a:t>‹#›</a:t>
            </a:fld>
            <a:endParaRPr lang="en-US"/>
          </a:p>
        </p:txBody>
      </p:sp>
    </p:spTree>
    <p:extLst>
      <p:ext uri="{BB962C8B-B14F-4D97-AF65-F5344CB8AC3E}">
        <p14:creationId xmlns:p14="http://schemas.microsoft.com/office/powerpoint/2010/main" val="2691406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presentation will evaluate</a:t>
            </a:r>
            <a:r>
              <a:rPr lang="en-US" baseline="0" dirty="0" smtClean="0">
                <a:latin typeface="Times New Roman" pitchFamily="18" charset="0"/>
                <a:cs typeface="Times New Roman" pitchFamily="18" charset="0"/>
              </a:rPr>
              <a:t> which option choice is the best for the organization by calculating the payback period of each.</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7581020-5D7C-482C-8666-311DAA2C335A}" type="slidenum">
              <a:rPr lang="en-US" smtClean="0"/>
              <a:t>1</a:t>
            </a:fld>
            <a:endParaRPr lang="en-US"/>
          </a:p>
        </p:txBody>
      </p:sp>
    </p:spTree>
    <p:extLst>
      <p:ext uri="{BB962C8B-B14F-4D97-AF65-F5344CB8AC3E}">
        <p14:creationId xmlns:p14="http://schemas.microsoft.com/office/powerpoint/2010/main" val="259323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In order to get the payback period of option A, constructing</a:t>
            </a:r>
            <a:r>
              <a:rPr lang="en-US" baseline="0" dirty="0" smtClean="0">
                <a:latin typeface="Times New Roman" pitchFamily="18" charset="0"/>
                <a:cs typeface="Times New Roman" pitchFamily="18" charset="0"/>
              </a:rPr>
              <a:t> a table of number of years taken, net cash flow and net invested cash is appropriate. To get the net invested cash, net cash flow is subtracted from the initial capital invested</a:t>
            </a:r>
          </a:p>
          <a:p>
            <a:r>
              <a:rPr lang="en-US" baseline="0" dirty="0" smtClean="0">
                <a:latin typeface="Times New Roman" pitchFamily="18" charset="0"/>
                <a:cs typeface="Times New Roman" pitchFamily="18" charset="0"/>
              </a:rPr>
              <a:t>For year 0 the net cash flow is 37,500,000 and the net invested cash is the same amount -37,500,000</a:t>
            </a:r>
          </a:p>
          <a:p>
            <a:r>
              <a:rPr lang="en-US" baseline="0" dirty="0" smtClean="0">
                <a:latin typeface="Times New Roman" pitchFamily="18" charset="0"/>
                <a:cs typeface="Times New Roman" pitchFamily="18" charset="0"/>
              </a:rPr>
              <a:t>In year 1 net cash flow is 18,750,000 and thus net invested cash is 37,500,000-18,750,000=18,750,000</a:t>
            </a:r>
          </a:p>
          <a:p>
            <a:r>
              <a:rPr lang="en-US" baseline="0" dirty="0" smtClean="0">
                <a:latin typeface="Times New Roman" pitchFamily="18" charset="0"/>
                <a:cs typeface="Times New Roman" pitchFamily="18" charset="0"/>
              </a:rPr>
              <a:t>In year 2 net cash flow is 3,750,000 and thus net invested cash is 18,750,000-3,750,000=-15,000,000</a:t>
            </a:r>
          </a:p>
          <a:p>
            <a:r>
              <a:rPr lang="en-US" baseline="0" dirty="0" smtClean="0">
                <a:latin typeface="Times New Roman" pitchFamily="18" charset="0"/>
                <a:cs typeface="Times New Roman" pitchFamily="18" charset="0"/>
              </a:rPr>
              <a:t>In year 3 net cash flow is 11,250,000 and thus net invested cash is 15,000,000-11,250,000=-3,750,000</a:t>
            </a:r>
          </a:p>
          <a:p>
            <a:r>
              <a:rPr lang="en-US" baseline="0" dirty="0" smtClean="0">
                <a:latin typeface="Times New Roman" pitchFamily="18" charset="0"/>
                <a:cs typeface="Times New Roman" pitchFamily="18" charset="0"/>
              </a:rPr>
              <a:t>In year 4 net cash flow is 15,000,000 and thus net invested cash is -3,750,000—15,000,000=11,250,000</a:t>
            </a:r>
          </a:p>
          <a:p>
            <a:r>
              <a:rPr lang="en-US" baseline="0" dirty="0" smtClean="0">
                <a:latin typeface="Times New Roman" pitchFamily="18" charset="0"/>
                <a:cs typeface="Times New Roman" pitchFamily="18" charset="0"/>
              </a:rPr>
              <a:t>Hence pay back period will be 4 years 2months which is shown in the 5</a:t>
            </a:r>
            <a:r>
              <a:rPr lang="en-US" baseline="30000" dirty="0" smtClean="0">
                <a:latin typeface="Times New Roman" pitchFamily="18" charset="0"/>
                <a:cs typeface="Times New Roman" pitchFamily="18" charset="0"/>
              </a:rPr>
              <a:t>th</a:t>
            </a:r>
            <a:r>
              <a:rPr lang="en-US" baseline="0" dirty="0" smtClean="0">
                <a:latin typeface="Times New Roman" pitchFamily="18" charset="0"/>
                <a:cs typeface="Times New Roman" pitchFamily="18" charset="0"/>
              </a:rPr>
              <a:t> slide.</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7581020-5D7C-482C-8666-311DAA2C335A}" type="slidenum">
              <a:rPr lang="en-US" smtClean="0"/>
              <a:t>2</a:t>
            </a:fld>
            <a:endParaRPr lang="en-US"/>
          </a:p>
        </p:txBody>
      </p:sp>
    </p:spTree>
    <p:extLst>
      <p:ext uri="{BB962C8B-B14F-4D97-AF65-F5344CB8AC3E}">
        <p14:creationId xmlns:p14="http://schemas.microsoft.com/office/powerpoint/2010/main" val="2620428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In order to get the payback period of option A, constructing</a:t>
            </a:r>
            <a:r>
              <a:rPr lang="en-US" baseline="0" dirty="0" smtClean="0">
                <a:latin typeface="Times New Roman" pitchFamily="18" charset="0"/>
                <a:cs typeface="Times New Roman" pitchFamily="18" charset="0"/>
              </a:rPr>
              <a:t> a table of number of years taken, net cash flow and net invested cash is appropriate. To get the net invested cash, net cash flow is subtracted from the initial capital invested</a:t>
            </a:r>
          </a:p>
          <a:p>
            <a:r>
              <a:rPr lang="en-US" dirty="0" smtClean="0">
                <a:latin typeface="Times New Roman" pitchFamily="18" charset="0"/>
                <a:cs typeface="Times New Roman" pitchFamily="18" charset="0"/>
              </a:rPr>
              <a:t>In year 0 net cash flow is 0</a:t>
            </a:r>
            <a:r>
              <a:rPr lang="en-US" baseline="0" dirty="0" smtClean="0">
                <a:latin typeface="Times New Roman" pitchFamily="18" charset="0"/>
                <a:cs typeface="Times New Roman" pitchFamily="18" charset="0"/>
              </a:rPr>
              <a:t> and hence net cash invested is -37,500,000</a:t>
            </a:r>
          </a:p>
          <a:p>
            <a:r>
              <a:rPr lang="en-US" baseline="0" dirty="0" smtClean="0">
                <a:latin typeface="Times New Roman" pitchFamily="18" charset="0"/>
                <a:cs typeface="Times New Roman" pitchFamily="18" charset="0"/>
              </a:rPr>
              <a:t>In year 1 net cash flow is 7,500,000 and hence net cash invested is 37,500,000- 7,500,000=-30,000,000</a:t>
            </a:r>
          </a:p>
          <a:p>
            <a:r>
              <a:rPr lang="en-US" baseline="0" dirty="0" smtClean="0">
                <a:latin typeface="Times New Roman" pitchFamily="18" charset="0"/>
                <a:cs typeface="Times New Roman" pitchFamily="18" charset="0"/>
              </a:rPr>
              <a:t>In year 2 net cash flow is 11,250,000 and hence net cash invested is 30,000,000-11,250,000=-18,750,000</a:t>
            </a:r>
          </a:p>
          <a:p>
            <a:r>
              <a:rPr lang="en-US" baseline="0" dirty="0" smtClean="0">
                <a:latin typeface="Times New Roman" pitchFamily="18" charset="0"/>
                <a:cs typeface="Times New Roman" pitchFamily="18" charset="0"/>
              </a:rPr>
              <a:t>In year 3 net cash flow is 15,000,000 and hence net cash invested is 18,750,000-15,000,000=-3,750,000</a:t>
            </a:r>
          </a:p>
          <a:p>
            <a:r>
              <a:rPr lang="en-US" baseline="0" dirty="0" smtClean="0">
                <a:latin typeface="Times New Roman" pitchFamily="18" charset="0"/>
                <a:cs typeface="Times New Roman" pitchFamily="18" charset="0"/>
              </a:rPr>
              <a:t>In year 4 net cash flow is 11,250,000 and hence net cash invested is -3,750,000--11,250,000=7,500,000</a:t>
            </a:r>
          </a:p>
          <a:p>
            <a:r>
              <a:rPr lang="en-US" baseline="0" dirty="0" smtClean="0">
                <a:latin typeface="Times New Roman" pitchFamily="18" charset="0"/>
                <a:cs typeface="Times New Roman" pitchFamily="18" charset="0"/>
              </a:rPr>
              <a:t>During year 4 initial investment will be recovered</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7581020-5D7C-482C-8666-311DAA2C335A}" type="slidenum">
              <a:rPr lang="en-US" smtClean="0"/>
              <a:t>3</a:t>
            </a:fld>
            <a:endParaRPr lang="en-US"/>
          </a:p>
        </p:txBody>
      </p:sp>
    </p:spTree>
    <p:extLst>
      <p:ext uri="{BB962C8B-B14F-4D97-AF65-F5344CB8AC3E}">
        <p14:creationId xmlns:p14="http://schemas.microsoft.com/office/powerpoint/2010/main" val="2371733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In order to get the payback period of option A, constructing</a:t>
            </a:r>
            <a:r>
              <a:rPr lang="en-US" baseline="0" dirty="0" smtClean="0">
                <a:latin typeface="Times New Roman" pitchFamily="18" charset="0"/>
                <a:cs typeface="Times New Roman" pitchFamily="18" charset="0"/>
              </a:rPr>
              <a:t> a table of number of years taken, net cash flow and net invested cash is appropriate. To get the net invested cash, net cash flow is subtracted from the initial capital invested</a:t>
            </a:r>
          </a:p>
          <a:p>
            <a:r>
              <a:rPr lang="en-US" dirty="0" smtClean="0">
                <a:latin typeface="Times New Roman" pitchFamily="18" charset="0"/>
                <a:cs typeface="Times New Roman" pitchFamily="18" charset="0"/>
              </a:rPr>
              <a:t>In year 0 net cash flow is 0 and hence net cash invested is -37,500,000</a:t>
            </a:r>
          </a:p>
          <a:p>
            <a:r>
              <a:rPr lang="en-US" dirty="0" smtClean="0">
                <a:latin typeface="Times New Roman" pitchFamily="18" charset="0"/>
                <a:cs typeface="Times New Roman" pitchFamily="18" charset="0"/>
              </a:rPr>
              <a:t>In</a:t>
            </a:r>
            <a:r>
              <a:rPr lang="en-US" baseline="0" dirty="0" smtClean="0">
                <a:latin typeface="Times New Roman" pitchFamily="18" charset="0"/>
                <a:cs typeface="Times New Roman" pitchFamily="18" charset="0"/>
              </a:rPr>
              <a:t> year 1 net cash flow is 15,000,000 and hence net cash invested is 37,500,000-15,000,000=22,500,000</a:t>
            </a:r>
          </a:p>
          <a:p>
            <a:r>
              <a:rPr lang="en-US" baseline="0" dirty="0" smtClean="0">
                <a:latin typeface="Times New Roman" pitchFamily="18" charset="0"/>
                <a:cs typeface="Times New Roman" pitchFamily="18" charset="0"/>
              </a:rPr>
              <a:t>In year 2 net cash flow is 7,500,000 and hence net cash invested is 22,500,000-7,500,000=15,000,000</a:t>
            </a:r>
          </a:p>
          <a:p>
            <a:r>
              <a:rPr lang="en-US" baseline="0" dirty="0" smtClean="0">
                <a:latin typeface="Times New Roman" pitchFamily="18" charset="0"/>
                <a:cs typeface="Times New Roman" pitchFamily="18" charset="0"/>
              </a:rPr>
              <a:t>In year 3 net cash flow is 3,750,000 and hence net cash invested is 15,000,000-3,750,000=11,250,000</a:t>
            </a:r>
          </a:p>
          <a:p>
            <a:r>
              <a:rPr lang="en-US" baseline="0" dirty="0" smtClean="0">
                <a:latin typeface="Times New Roman" pitchFamily="18" charset="0"/>
                <a:cs typeface="Times New Roman" pitchFamily="18" charset="0"/>
              </a:rPr>
              <a:t>In year 4 net cash flow is 7,500,000 and hence net cash invested is 11,250,000-7,500,000=-3,750,000</a:t>
            </a:r>
          </a:p>
          <a:p>
            <a:r>
              <a:rPr lang="en-US" baseline="0" dirty="0" smtClean="0">
                <a:latin typeface="Times New Roman" pitchFamily="18" charset="0"/>
                <a:cs typeface="Times New Roman" pitchFamily="18" charset="0"/>
              </a:rPr>
              <a:t>At year 4 initial investment will not be recovered yet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7581020-5D7C-482C-8666-311DAA2C335A}" type="slidenum">
              <a:rPr lang="en-US" smtClean="0"/>
              <a:t>4</a:t>
            </a:fld>
            <a:endParaRPr lang="en-US"/>
          </a:p>
        </p:txBody>
      </p:sp>
    </p:spTree>
    <p:extLst>
      <p:ext uri="{BB962C8B-B14F-4D97-AF65-F5344CB8AC3E}">
        <p14:creationId xmlns:p14="http://schemas.microsoft.com/office/powerpoint/2010/main" val="604780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Payback period helps to measure investment risk thus making it crucial in any economic engagement (</a:t>
            </a:r>
            <a:r>
              <a:rPr lang="en-US" dirty="0" err="1" smtClean="0">
                <a:latin typeface="Times New Roman" pitchFamily="18" charset="0"/>
                <a:cs typeface="Times New Roman" pitchFamily="18" charset="0"/>
              </a:rPr>
              <a:t>Subramani</a:t>
            </a:r>
            <a:r>
              <a:rPr lang="en-US" dirty="0" smtClean="0">
                <a:latin typeface="Times New Roman" pitchFamily="18" charset="0"/>
                <a:cs typeface="Times New Roman" pitchFamily="18" charset="0"/>
              </a:rPr>
              <a:t> et al., 2019)</a:t>
            </a:r>
          </a:p>
          <a:p>
            <a:r>
              <a:rPr lang="en-US" dirty="0" smtClean="0">
                <a:latin typeface="Times New Roman" pitchFamily="18" charset="0"/>
                <a:cs typeface="Times New Roman" pitchFamily="18" charset="0"/>
              </a:rPr>
              <a:t>Looking at the three option choices, option B is the appropriate as shown below;</a:t>
            </a:r>
          </a:p>
          <a:p>
            <a:pPr marL="0" indent="0">
              <a:buNone/>
            </a:pPr>
            <a:r>
              <a:rPr lang="en-US" dirty="0" smtClean="0">
                <a:latin typeface="Times New Roman" pitchFamily="18" charset="0"/>
                <a:cs typeface="Times New Roman" pitchFamily="18" charset="0"/>
              </a:rPr>
              <a:t>Option A	</a:t>
            </a:r>
          </a:p>
          <a:p>
            <a:pPr marL="0" indent="0">
              <a:buNone/>
            </a:pPr>
            <a:r>
              <a:rPr lang="en-US" dirty="0" smtClean="0">
                <a:latin typeface="Times New Roman" pitchFamily="18" charset="0"/>
                <a:cs typeface="Times New Roman" pitchFamily="18" charset="0"/>
              </a:rPr>
              <a:t>4 plus 3,750,000/(15,000,000-33,750,000)</a:t>
            </a:r>
          </a:p>
          <a:p>
            <a:pPr marL="0" indent="0">
              <a:buNone/>
            </a:pPr>
            <a:r>
              <a:rPr lang="en-US" dirty="0" smtClean="0">
                <a:latin typeface="Times New Roman" pitchFamily="18" charset="0"/>
                <a:cs typeface="Times New Roman" pitchFamily="18" charset="0"/>
              </a:rPr>
              <a:t>=0.2 years=1.6 months=4 years 2 months</a:t>
            </a:r>
          </a:p>
          <a:p>
            <a:pPr marL="0" indent="0">
              <a:buNone/>
            </a:pPr>
            <a:r>
              <a:rPr lang="en-US" dirty="0" smtClean="0">
                <a:latin typeface="Times New Roman" pitchFamily="18" charset="0"/>
                <a:cs typeface="Times New Roman" pitchFamily="18" charset="0"/>
              </a:rPr>
              <a:t>Option B </a:t>
            </a:r>
          </a:p>
          <a:p>
            <a:pPr marL="0" indent="0">
              <a:buNone/>
            </a:pPr>
            <a:r>
              <a:rPr lang="en-US" dirty="0" smtClean="0">
                <a:latin typeface="Times New Roman" pitchFamily="18" charset="0"/>
                <a:cs typeface="Times New Roman" pitchFamily="18" charset="0"/>
              </a:rPr>
              <a:t>4 plus 3,750,000/(11,250,000-33,750,000)</a:t>
            </a:r>
          </a:p>
          <a:p>
            <a:pPr marL="0" indent="0">
              <a:buNone/>
            </a:pPr>
            <a:r>
              <a:rPr lang="en-US" dirty="0" smtClean="0">
                <a:latin typeface="Times New Roman" pitchFamily="18" charset="0"/>
                <a:cs typeface="Times New Roman" pitchFamily="18" charset="0"/>
              </a:rPr>
              <a:t>= 4 years 1month</a:t>
            </a:r>
          </a:p>
          <a:p>
            <a:pPr marL="0" indent="0">
              <a:buNone/>
            </a:pPr>
            <a:r>
              <a:rPr lang="en-US" dirty="0" smtClean="0">
                <a:latin typeface="Times New Roman" pitchFamily="18" charset="0"/>
                <a:cs typeface="Times New Roman" pitchFamily="18" charset="0"/>
              </a:rPr>
              <a:t>Option C after 4 years=-3,750,000</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From the above calculation, it has proved beyond doubt that having a short payback period means that the project is worth carrying out as the initial investment will be recovered and later on start enjoying profit (</a:t>
            </a:r>
            <a:r>
              <a:rPr lang="en-US" dirty="0" err="1" smtClean="0">
                <a:latin typeface="Times New Roman" pitchFamily="18" charset="0"/>
                <a:cs typeface="Times New Roman" pitchFamily="18" charset="0"/>
              </a:rPr>
              <a:t>Zvonareva</a:t>
            </a:r>
            <a:r>
              <a:rPr lang="en-US" dirty="0" smtClean="0">
                <a:latin typeface="Times New Roman" pitchFamily="18" charset="0"/>
                <a:cs typeface="Times New Roman" pitchFamily="18" charset="0"/>
              </a:rPr>
              <a:t> &amp; </a:t>
            </a:r>
            <a:r>
              <a:rPr lang="en-US" dirty="0" err="1" smtClean="0">
                <a:latin typeface="Times New Roman" pitchFamily="18" charset="0"/>
                <a:cs typeface="Times New Roman" pitchFamily="18" charset="0"/>
              </a:rPr>
              <a:t>Vankov</a:t>
            </a:r>
            <a:r>
              <a:rPr lang="en-US" dirty="0" smtClean="0">
                <a:latin typeface="Times New Roman" pitchFamily="18" charset="0"/>
                <a:cs typeface="Times New Roman" pitchFamily="18" charset="0"/>
              </a:rPr>
              <a:t>, 2019)</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7581020-5D7C-482C-8666-311DAA2C335A}" type="slidenum">
              <a:rPr lang="en-US" smtClean="0"/>
              <a:t>5</a:t>
            </a:fld>
            <a:endParaRPr lang="en-US"/>
          </a:p>
        </p:txBody>
      </p:sp>
    </p:spTree>
    <p:extLst>
      <p:ext uri="{BB962C8B-B14F-4D97-AF65-F5344CB8AC3E}">
        <p14:creationId xmlns:p14="http://schemas.microsoft.com/office/powerpoint/2010/main" val="32199834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57C1E1E-F36A-4F9D-9835-B4691500A868}" type="datetimeFigureOut">
              <a:rPr lang="en-US" smtClean="0"/>
              <a:t>9/24/2019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41546E2-FC6D-428C-B2D0-68043F9D016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57C1E1E-F36A-4F9D-9835-B4691500A868}" type="datetimeFigureOut">
              <a:rPr lang="en-US" smtClean="0"/>
              <a:t>9/24/2019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41546E2-FC6D-428C-B2D0-68043F9D016B}"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57C1E1E-F36A-4F9D-9835-B4691500A868}" type="datetimeFigureOut">
              <a:rPr lang="en-US" smtClean="0"/>
              <a:t>9/24/2019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41546E2-FC6D-428C-B2D0-68043F9D016B}"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57C1E1E-F36A-4F9D-9835-B4691500A868}" type="datetimeFigureOut">
              <a:rPr lang="en-US" smtClean="0"/>
              <a:t>9/24/2019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41546E2-FC6D-428C-B2D0-68043F9D016B}"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57C1E1E-F36A-4F9D-9835-B4691500A868}" type="datetimeFigureOut">
              <a:rPr lang="en-US" smtClean="0"/>
              <a:t>9/24/2019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D41546E2-FC6D-428C-B2D0-68043F9D016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57C1E1E-F36A-4F9D-9835-B4691500A868}" type="datetimeFigureOut">
              <a:rPr lang="en-US" smtClean="0"/>
              <a:t>9/24/2019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D41546E2-FC6D-428C-B2D0-68043F9D016B}"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57C1E1E-F36A-4F9D-9835-B4691500A868}" type="datetimeFigureOut">
              <a:rPr lang="en-US" smtClean="0"/>
              <a:t>9/24/2019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D41546E2-FC6D-428C-B2D0-68043F9D016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E57C1E1E-F36A-4F9D-9835-B4691500A868}" type="datetimeFigureOut">
              <a:rPr lang="en-US" smtClean="0"/>
              <a:t>9/24/2019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41546E2-FC6D-428C-B2D0-68043F9D016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57C1E1E-F36A-4F9D-9835-B4691500A868}" type="datetimeFigureOut">
              <a:rPr lang="en-US" smtClean="0"/>
              <a:t>9/24/2019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41546E2-FC6D-428C-B2D0-68043F9D016B}"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57C1E1E-F36A-4F9D-9835-B4691500A868}" type="datetimeFigureOut">
              <a:rPr lang="en-US" smtClean="0"/>
              <a:t>9/24/2019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41546E2-FC6D-428C-B2D0-68043F9D016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57C1E1E-F36A-4F9D-9835-B4691500A868}" type="datetimeFigureOut">
              <a:rPr lang="en-US" smtClean="0"/>
              <a:t>9/24/2019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41546E2-FC6D-428C-B2D0-68043F9D016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57C1E1E-F36A-4F9D-9835-B4691500A868}" type="datetimeFigureOut">
              <a:rPr lang="en-US" smtClean="0"/>
              <a:t>9/24/2019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41546E2-FC6D-428C-B2D0-68043F9D016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Magnetic Resonance Imaging (</a:t>
            </a:r>
            <a:r>
              <a:rPr lang="en-US" dirty="0">
                <a:latin typeface="Times New Roman" pitchFamily="18" charset="0"/>
                <a:cs typeface="Times New Roman" pitchFamily="18" charset="0"/>
              </a:rPr>
              <a:t>MRI) </a:t>
            </a:r>
          </a:p>
        </p:txBody>
      </p:sp>
      <p:sp>
        <p:nvSpPr>
          <p:cNvPr id="3" name="Subtitle 2"/>
          <p:cNvSpPr>
            <a:spLocks noGrp="1"/>
          </p:cNvSpPr>
          <p:nvPr>
            <p:ph type="subTitle" idx="1"/>
          </p:nvPr>
        </p:nvSpPr>
        <p:spPr/>
        <p:txBody>
          <a:bodyPr>
            <a:normAutofit fontScale="92500" lnSpcReduction="20000"/>
          </a:bodyPr>
          <a:lstStyle/>
          <a:p>
            <a:r>
              <a:rPr lang="en-US" dirty="0" smtClean="0">
                <a:latin typeface="Times New Roman" pitchFamily="18" charset="0"/>
                <a:cs typeface="Times New Roman" pitchFamily="18" charset="0"/>
              </a:rPr>
              <a:t>Student’s Name</a:t>
            </a:r>
          </a:p>
          <a:p>
            <a:r>
              <a:rPr lang="en-US" dirty="0" smtClean="0">
                <a:latin typeface="Times New Roman" pitchFamily="18" charset="0"/>
                <a:cs typeface="Times New Roman" pitchFamily="18" charset="0"/>
              </a:rPr>
              <a:t>Instructor’s Name</a:t>
            </a:r>
          </a:p>
          <a:p>
            <a:r>
              <a:rPr lang="en-US" dirty="0" smtClean="0">
                <a:latin typeface="Times New Roman" pitchFamily="18" charset="0"/>
                <a:cs typeface="Times New Roman" pitchFamily="18" charset="0"/>
              </a:rPr>
              <a:t>Date</a:t>
            </a:r>
          </a:p>
        </p:txBody>
      </p:sp>
    </p:spTree>
    <p:extLst>
      <p:ext uri="{BB962C8B-B14F-4D97-AF65-F5344CB8AC3E}">
        <p14:creationId xmlns:p14="http://schemas.microsoft.com/office/powerpoint/2010/main" val="420370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071046321"/>
              </p:ext>
            </p:extLst>
          </p:nvPr>
        </p:nvGraphicFramePr>
        <p:xfrm>
          <a:off x="457200" y="1481138"/>
          <a:ext cx="8229600" cy="222504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dirty="0" smtClean="0">
                          <a:latin typeface="Times New Roman" pitchFamily="18" charset="0"/>
                          <a:cs typeface="Times New Roman" pitchFamily="18" charset="0"/>
                        </a:rPr>
                        <a:t>Year</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Net cash flow</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Net invested cash</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-37,500,000</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18,750,000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-18,750,000</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3,750,000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-15,000,000</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11,250,000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-3,750,000</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15,000,000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11,250,000</a:t>
                      </a:r>
                      <a:endParaRPr lang="en-US" dirty="0">
                        <a:latin typeface="Times New Roman" pitchFamily="18" charset="0"/>
                        <a:cs typeface="Times New Roman" pitchFamily="18" charset="0"/>
                      </a:endParaRPr>
                    </a:p>
                  </a:txBody>
                  <a:tcPr/>
                </a:tc>
              </a:tr>
            </a:tbl>
          </a:graphicData>
        </a:graphic>
      </p:graphicFrame>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Option A</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065536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275609985"/>
              </p:ext>
            </p:extLst>
          </p:nvPr>
        </p:nvGraphicFramePr>
        <p:xfrm>
          <a:off x="457200" y="1481138"/>
          <a:ext cx="8229600" cy="222504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dirty="0" smtClean="0">
                          <a:latin typeface="Times New Roman" pitchFamily="18" charset="0"/>
                          <a:cs typeface="Times New Roman" pitchFamily="18" charset="0"/>
                        </a:rPr>
                        <a:t>Year</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Net cash flow</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Net cash invested</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-37,500,000</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7,500,000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-30,000,000</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11,250,000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-18,750,000</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15,000,000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-3,750,000</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11,250,000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7,500,000</a:t>
                      </a:r>
                      <a:endParaRPr lang="en-US" dirty="0">
                        <a:latin typeface="Times New Roman" pitchFamily="18" charset="0"/>
                        <a:cs typeface="Times New Roman" pitchFamily="18" charset="0"/>
                      </a:endParaRPr>
                    </a:p>
                  </a:txBody>
                  <a:tcPr/>
                </a:tc>
              </a:tr>
            </a:tbl>
          </a:graphicData>
        </a:graphic>
      </p:graphicFrame>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Option B</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079030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670157412"/>
              </p:ext>
            </p:extLst>
          </p:nvPr>
        </p:nvGraphicFramePr>
        <p:xfrm>
          <a:off x="457200" y="1481138"/>
          <a:ext cx="8229600" cy="259588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dirty="0" smtClean="0">
                          <a:latin typeface="Times New Roman" pitchFamily="18" charset="0"/>
                          <a:cs typeface="Times New Roman" pitchFamily="18" charset="0"/>
                        </a:rPr>
                        <a:t>Year</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Net cash flow</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Net cash</a:t>
                      </a:r>
                      <a:r>
                        <a:rPr lang="en-US" baseline="0" dirty="0" smtClean="0">
                          <a:latin typeface="Times New Roman" pitchFamily="18" charset="0"/>
                          <a:cs typeface="Times New Roman" pitchFamily="18" charset="0"/>
                        </a:rPr>
                        <a:t> invested</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-37,500,000</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15,000,000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-22,500,000</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7,500,000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-15,000,000</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3,750,000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-11,250,000</a:t>
                      </a:r>
                      <a:endParaRPr lang="en-US" dirty="0">
                        <a:latin typeface="Times New Roman" pitchFamily="18" charset="0"/>
                        <a:cs typeface="Times New Roman" pitchFamily="18" charset="0"/>
                      </a:endParaRPr>
                    </a:p>
                  </a:txBody>
                  <a:tcPr/>
                </a:tc>
              </a:tr>
              <a:tr h="370840">
                <a:tc>
                  <a:txBody>
                    <a:bodyPr/>
                    <a:lstStyle/>
                    <a:p>
                      <a:r>
                        <a:rPr lang="en-US" dirty="0" smtClean="0">
                          <a:latin typeface="Times New Roman" pitchFamily="18" charset="0"/>
                          <a:cs typeface="Times New Roman" pitchFamily="18" charset="0"/>
                        </a:rPr>
                        <a:t>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7,500,000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-3,750,000</a:t>
                      </a:r>
                      <a:endParaRPr lang="en-US" dirty="0">
                        <a:latin typeface="Times New Roman" pitchFamily="18" charset="0"/>
                        <a:cs typeface="Times New Roman" pitchFamily="18" charset="0"/>
                      </a:endParaRPr>
                    </a:p>
                  </a:txBody>
                  <a:tcPr/>
                </a:tc>
              </a:tr>
              <a:tr h="370840">
                <a:tc>
                  <a:txBody>
                    <a:bodyPr/>
                    <a:lstStyle/>
                    <a:p>
                      <a:endParaRPr lang="en-US">
                        <a:latin typeface="Times New Roman" pitchFamily="18" charset="0"/>
                        <a:cs typeface="Times New Roman" pitchFamily="18" charset="0"/>
                      </a:endParaRPr>
                    </a:p>
                  </a:txBody>
                  <a:tcPr/>
                </a:tc>
                <a:tc>
                  <a:txBody>
                    <a:bodyPr/>
                    <a:lstStyle/>
                    <a:p>
                      <a:endParaRPr lang="en-US">
                        <a:latin typeface="Times New Roman" pitchFamily="18" charset="0"/>
                        <a:cs typeface="Times New Roman" pitchFamily="18" charset="0"/>
                      </a:endParaRPr>
                    </a:p>
                  </a:txBody>
                  <a:tcPr/>
                </a:tc>
                <a:tc>
                  <a:txBody>
                    <a:bodyPr/>
                    <a:lstStyle/>
                    <a:p>
                      <a:endParaRPr lang="en-US" dirty="0">
                        <a:latin typeface="Times New Roman" pitchFamily="18" charset="0"/>
                        <a:cs typeface="Times New Roman" pitchFamily="18" charset="0"/>
                      </a:endParaRPr>
                    </a:p>
                  </a:txBody>
                  <a:tcPr/>
                </a:tc>
              </a:tr>
            </a:tbl>
          </a:graphicData>
        </a:graphic>
      </p:graphicFrame>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Option C</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17161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smtClean="0">
                <a:latin typeface="Times New Roman" pitchFamily="18" charset="0"/>
                <a:cs typeface="Times New Roman" pitchFamily="18" charset="0"/>
              </a:rPr>
              <a:t>Payback period helps to measure investment risk thus making it crucial in any economic engagement (</a:t>
            </a:r>
            <a:r>
              <a:rPr lang="en-US" dirty="0" err="1" smtClean="0">
                <a:latin typeface="Times New Roman" pitchFamily="18" charset="0"/>
                <a:cs typeface="Times New Roman" pitchFamily="18" charset="0"/>
              </a:rPr>
              <a:t>Subramani</a:t>
            </a:r>
            <a:r>
              <a:rPr lang="en-US" dirty="0" smtClean="0">
                <a:latin typeface="Times New Roman" pitchFamily="18" charset="0"/>
                <a:cs typeface="Times New Roman" pitchFamily="18" charset="0"/>
              </a:rPr>
              <a:t> et al., 2019)</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Looking at the three option choices, option B is the appropriate as shown below;</a:t>
            </a:r>
          </a:p>
          <a:p>
            <a:pPr marL="0" indent="0">
              <a:buNone/>
            </a:pPr>
            <a:r>
              <a:rPr lang="en-US" dirty="0" smtClean="0">
                <a:latin typeface="Times New Roman" pitchFamily="18" charset="0"/>
                <a:cs typeface="Times New Roman" pitchFamily="18" charset="0"/>
              </a:rPr>
              <a:t>Option A</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4 plus 3,750,000/(15,000,000-33,750,000)</a:t>
            </a:r>
          </a:p>
          <a:p>
            <a:pPr marL="0" indent="0">
              <a:buNone/>
            </a:pPr>
            <a:r>
              <a:rPr lang="en-US" dirty="0" smtClean="0">
                <a:latin typeface="Times New Roman" pitchFamily="18" charset="0"/>
                <a:cs typeface="Times New Roman" pitchFamily="18" charset="0"/>
              </a:rPr>
              <a:t>=0.2 years=1.6 months=4 years 2 months</a:t>
            </a:r>
          </a:p>
          <a:p>
            <a:pPr marL="0" indent="0">
              <a:buNone/>
            </a:pPr>
            <a:r>
              <a:rPr lang="en-US" dirty="0" smtClean="0">
                <a:latin typeface="Times New Roman" pitchFamily="18" charset="0"/>
                <a:cs typeface="Times New Roman" pitchFamily="18" charset="0"/>
              </a:rPr>
              <a:t>Option B </a:t>
            </a:r>
          </a:p>
          <a:p>
            <a:pPr marL="0" indent="0">
              <a:buNone/>
            </a:pPr>
            <a:r>
              <a:rPr lang="en-US" dirty="0" smtClean="0">
                <a:latin typeface="Times New Roman" pitchFamily="18" charset="0"/>
                <a:cs typeface="Times New Roman" pitchFamily="18" charset="0"/>
              </a:rPr>
              <a:t>4 plus 3,750,000/(11,250,000-33,750,000)=4 plus 1.3 moths</a:t>
            </a:r>
          </a:p>
          <a:p>
            <a:pPr marL="0" indent="0">
              <a:buNone/>
            </a:pPr>
            <a:r>
              <a:rPr lang="en-US" dirty="0" smtClean="0">
                <a:latin typeface="Times New Roman" pitchFamily="18" charset="0"/>
                <a:cs typeface="Times New Roman" pitchFamily="18" charset="0"/>
              </a:rPr>
              <a:t>= 4 years 1month</a:t>
            </a:r>
          </a:p>
          <a:p>
            <a:pPr marL="0" indent="0">
              <a:buNone/>
            </a:pPr>
            <a:r>
              <a:rPr lang="en-US" dirty="0" smtClean="0">
                <a:latin typeface="Times New Roman" pitchFamily="18" charset="0"/>
                <a:cs typeface="Times New Roman" pitchFamily="18" charset="0"/>
              </a:rPr>
              <a:t>Option C after 4 years=-3,750,000</a:t>
            </a:r>
          </a:p>
          <a:p>
            <a:pPr marL="0" indent="0">
              <a:buNone/>
            </a:pPr>
            <a:r>
              <a:rPr lang="en-US" dirty="0" smtClean="0">
                <a:latin typeface="Times New Roman" pitchFamily="18" charset="0"/>
                <a:cs typeface="Times New Roman" pitchFamily="18" charset="0"/>
              </a:rPr>
              <a:t>From the above calculation, it has proved beyond doubt that having a short payback period means that the project is worth carrying out as the initial investment will be recovered and later on start enjoying profit (</a:t>
            </a:r>
            <a:r>
              <a:rPr lang="en-US" dirty="0" err="1" smtClean="0">
                <a:latin typeface="Times New Roman" pitchFamily="18" charset="0"/>
                <a:cs typeface="Times New Roman" pitchFamily="18" charset="0"/>
              </a:rPr>
              <a:t>Zvonareva</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&amp; </a:t>
            </a:r>
            <a:r>
              <a:rPr lang="en-US" dirty="0" err="1" smtClean="0">
                <a:latin typeface="Times New Roman" pitchFamily="18" charset="0"/>
                <a:cs typeface="Times New Roman" pitchFamily="18" charset="0"/>
              </a:rPr>
              <a:t>Vankov</a:t>
            </a:r>
            <a:r>
              <a:rPr lang="en-US" dirty="0" smtClean="0">
                <a:latin typeface="Times New Roman" pitchFamily="18" charset="0"/>
                <a:cs typeface="Times New Roman" pitchFamily="18" charset="0"/>
              </a:rPr>
              <a:t>, 2019)</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Evaluation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342210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2400" dirty="0" err="1">
                <a:latin typeface="Times New Roman" pitchFamily="18" charset="0"/>
                <a:cs typeface="Times New Roman" pitchFamily="18" charset="0"/>
              </a:rPr>
              <a:t>Subramani</a:t>
            </a:r>
            <a:r>
              <a:rPr lang="en-US" sz="2400" dirty="0">
                <a:latin typeface="Times New Roman" pitchFamily="18" charset="0"/>
                <a:cs typeface="Times New Roman" pitchFamily="18" charset="0"/>
              </a:rPr>
              <a:t>, C., Surya, S., </a:t>
            </a:r>
            <a:r>
              <a:rPr lang="en-US" sz="2400" dirty="0" err="1">
                <a:latin typeface="Times New Roman" pitchFamily="18" charset="0"/>
                <a:cs typeface="Times New Roman" pitchFamily="18" charset="0"/>
              </a:rPr>
              <a:t>Gowtham</a:t>
            </a:r>
            <a:r>
              <a:rPr lang="en-US" sz="2400" dirty="0">
                <a:latin typeface="Times New Roman" pitchFamily="18" charset="0"/>
                <a:cs typeface="Times New Roman" pitchFamily="18" charset="0"/>
              </a:rPr>
              <a:t>, J., Chari, R., </a:t>
            </a:r>
            <a:r>
              <a:rPr lang="en-US" sz="2400" dirty="0" err="1">
                <a:latin typeface="Times New Roman" pitchFamily="18" charset="0"/>
                <a:cs typeface="Times New Roman" pitchFamily="18" charset="0"/>
              </a:rPr>
              <a:t>Srinivasan</a:t>
            </a:r>
            <a:r>
              <a:rPr lang="en-US" sz="2400" dirty="0">
                <a:latin typeface="Times New Roman" pitchFamily="18" charset="0"/>
                <a:cs typeface="Times New Roman" pitchFamily="18" charset="0"/>
              </a:rPr>
              <a:t>, S., </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Siddharth</a:t>
            </a:r>
            <a:r>
              <a:rPr lang="en-US" sz="2400" dirty="0">
                <a:latin typeface="Times New Roman" pitchFamily="18" charset="0"/>
                <a:cs typeface="Times New Roman" pitchFamily="18" charset="0"/>
              </a:rPr>
              <a:t>, J. P., &amp; </a:t>
            </a:r>
            <a:r>
              <a:rPr lang="en-US" sz="2400" dirty="0" err="1">
                <a:latin typeface="Times New Roman" pitchFamily="18" charset="0"/>
                <a:cs typeface="Times New Roman" pitchFamily="18" charset="0"/>
              </a:rPr>
              <a:t>Shrimali</a:t>
            </a:r>
            <a:r>
              <a:rPr lang="en-US" sz="2400" dirty="0">
                <a:latin typeface="Times New Roman" pitchFamily="18" charset="0"/>
                <a:cs typeface="Times New Roman" pitchFamily="18" charset="0"/>
              </a:rPr>
              <a:t>, H. (2019, June). Energy </a:t>
            </a:r>
            <a:r>
              <a:rPr lang="en-US" sz="2400" dirty="0" smtClean="0">
                <a:latin typeface="Times New Roman" pitchFamily="18" charset="0"/>
                <a:cs typeface="Times New Roman" pitchFamily="18" charset="0"/>
              </a:rPr>
              <a:t>	efficiency </a:t>
            </a:r>
            <a:r>
              <a:rPr lang="en-US" sz="2400" dirty="0">
                <a:latin typeface="Times New Roman" pitchFamily="18" charset="0"/>
                <a:cs typeface="Times New Roman" pitchFamily="18" charset="0"/>
              </a:rPr>
              <a:t>and pay-back calculation on street lighting </a:t>
            </a:r>
            <a:r>
              <a:rPr lang="en-US" sz="2400" dirty="0" smtClean="0">
                <a:latin typeface="Times New Roman" pitchFamily="18" charset="0"/>
                <a:cs typeface="Times New Roman" pitchFamily="18" charset="0"/>
              </a:rPr>
              <a:t>	systems</a:t>
            </a:r>
            <a:r>
              <a:rPr lang="en-US" sz="2400" dirty="0">
                <a:latin typeface="Times New Roman" pitchFamily="18" charset="0"/>
                <a:cs typeface="Times New Roman" pitchFamily="18" charset="0"/>
              </a:rPr>
              <a:t>. In </a:t>
            </a:r>
            <a:r>
              <a:rPr lang="en-US" sz="2400" i="1" dirty="0">
                <a:latin typeface="Times New Roman" pitchFamily="18" charset="0"/>
                <a:cs typeface="Times New Roman" pitchFamily="18" charset="0"/>
              </a:rPr>
              <a:t>AIP Conference Proceedings</a:t>
            </a:r>
            <a:r>
              <a:rPr lang="en-US" sz="2400" dirty="0">
                <a:latin typeface="Times New Roman" pitchFamily="18" charset="0"/>
                <a:cs typeface="Times New Roman" pitchFamily="18" charset="0"/>
              </a:rPr>
              <a:t> (Vol. 2112, No. </a:t>
            </a:r>
            <a:r>
              <a:rPr lang="en-US" sz="2400" dirty="0" smtClean="0">
                <a:latin typeface="Times New Roman" pitchFamily="18" charset="0"/>
                <a:cs typeface="Times New Roman" pitchFamily="18" charset="0"/>
              </a:rPr>
              <a:t>	1</a:t>
            </a:r>
            <a:r>
              <a:rPr lang="en-US" sz="2400" dirty="0">
                <a:latin typeface="Times New Roman" pitchFamily="18" charset="0"/>
                <a:cs typeface="Times New Roman" pitchFamily="18" charset="0"/>
              </a:rPr>
              <a:t>, p. 020082). AIP Publishing</a:t>
            </a:r>
            <a:r>
              <a:rPr lang="en-US" sz="2400" dirty="0" smtClean="0">
                <a:latin typeface="Times New Roman" pitchFamily="18" charset="0"/>
                <a:cs typeface="Times New Roman" pitchFamily="18" charset="0"/>
              </a:rPr>
              <a:t>.</a:t>
            </a:r>
          </a:p>
          <a:p>
            <a:pPr marL="0" indent="0">
              <a:buNone/>
            </a:pPr>
            <a:r>
              <a:rPr lang="en-US" sz="2400" dirty="0" err="1">
                <a:latin typeface="Times New Roman" pitchFamily="18" charset="0"/>
                <a:cs typeface="Times New Roman" pitchFamily="18" charset="0"/>
              </a:rPr>
              <a:t>Zvonareva</a:t>
            </a:r>
            <a:r>
              <a:rPr lang="en-US" sz="2400" dirty="0">
                <a:latin typeface="Times New Roman" pitchFamily="18" charset="0"/>
                <a:cs typeface="Times New Roman" pitchFamily="18" charset="0"/>
              </a:rPr>
              <a:t>, Y. N., &amp; </a:t>
            </a:r>
            <a:r>
              <a:rPr lang="en-US" sz="2400" dirty="0" err="1">
                <a:latin typeface="Times New Roman" pitchFamily="18" charset="0"/>
                <a:cs typeface="Times New Roman" pitchFamily="18" charset="0"/>
              </a:rPr>
              <a:t>Vankov</a:t>
            </a:r>
            <a:r>
              <a:rPr lang="en-US" sz="2400" dirty="0">
                <a:latin typeface="Times New Roman" pitchFamily="18" charset="0"/>
                <a:cs typeface="Times New Roman" pitchFamily="18" charset="0"/>
              </a:rPr>
              <a:t>, Y. V. (2019, July). Method of </a:t>
            </a:r>
            <a:r>
              <a:rPr lang="en-US" sz="2400" dirty="0" smtClean="0">
                <a:latin typeface="Times New Roman" pitchFamily="18" charset="0"/>
                <a:cs typeface="Times New Roman" pitchFamily="18" charset="0"/>
              </a:rPr>
              <a:t>	calculation </a:t>
            </a:r>
            <a:r>
              <a:rPr lang="en-US" sz="2400" dirty="0">
                <a:latin typeface="Times New Roman" pitchFamily="18" charset="0"/>
                <a:cs typeface="Times New Roman" pitchFamily="18" charset="0"/>
              </a:rPr>
              <a:t>of power efficiency by optimization of work </a:t>
            </a:r>
            <a:r>
              <a:rPr lang="en-US" sz="2400" dirty="0" smtClean="0">
                <a:latin typeface="Times New Roman" pitchFamily="18" charset="0"/>
                <a:cs typeface="Times New Roman" pitchFamily="18" charset="0"/>
              </a:rPr>
              <a:t>	of </a:t>
            </a:r>
            <a:r>
              <a:rPr lang="en-US" sz="2400" dirty="0">
                <a:latin typeface="Times New Roman" pitchFamily="18" charset="0"/>
                <a:cs typeface="Times New Roman" pitchFamily="18" charset="0"/>
              </a:rPr>
              <a:t>heat supply systems. In </a:t>
            </a:r>
            <a:r>
              <a:rPr lang="en-US" sz="2400" i="1" dirty="0">
                <a:latin typeface="Times New Roman" pitchFamily="18" charset="0"/>
                <a:cs typeface="Times New Roman" pitchFamily="18" charset="0"/>
              </a:rPr>
              <a:t>IOP Conference Series: Earth </a:t>
            </a:r>
            <a:r>
              <a:rPr lang="en-US" sz="2400" i="1" dirty="0" smtClean="0">
                <a:latin typeface="Times New Roman" pitchFamily="18" charset="0"/>
                <a:cs typeface="Times New Roman" pitchFamily="18" charset="0"/>
              </a:rPr>
              <a:t>	and </a:t>
            </a:r>
            <a:r>
              <a:rPr lang="en-US" sz="2400" i="1" dirty="0">
                <a:latin typeface="Times New Roman" pitchFamily="18" charset="0"/>
                <a:cs typeface="Times New Roman" pitchFamily="18" charset="0"/>
              </a:rPr>
              <a:t>Environmental Science</a:t>
            </a:r>
            <a:r>
              <a:rPr lang="en-US" sz="2400" dirty="0">
                <a:latin typeface="Times New Roman" pitchFamily="18" charset="0"/>
                <a:cs typeface="Times New Roman" pitchFamily="18" charset="0"/>
              </a:rPr>
              <a:t> (Vol. 288, No. 1, p. 012135). </a:t>
            </a:r>
            <a:r>
              <a:rPr lang="en-US" sz="2400" dirty="0" smtClean="0">
                <a:latin typeface="Times New Roman" pitchFamily="18" charset="0"/>
                <a:cs typeface="Times New Roman" pitchFamily="18" charset="0"/>
              </a:rPr>
              <a:t>	IOP </a:t>
            </a:r>
            <a:r>
              <a:rPr lang="en-US" sz="2400" dirty="0">
                <a:latin typeface="Times New Roman" pitchFamily="18" charset="0"/>
                <a:cs typeface="Times New Roman" pitchFamily="18" charset="0"/>
              </a:rPr>
              <a:t>Publishing.</a:t>
            </a:r>
          </a:p>
        </p:txBody>
      </p:sp>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References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417225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128</TotalTime>
  <Words>649</Words>
  <Application>Microsoft Office PowerPoint</Application>
  <PresentationFormat>On-screen Show (4:3)</PresentationFormat>
  <Paragraphs>112</Paragraphs>
  <Slides>6</Slides>
  <Notes>5</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Concourse</vt:lpstr>
      <vt:lpstr>Magnetic Resonance Imaging (MRI) </vt:lpstr>
      <vt:lpstr>Option A</vt:lpstr>
      <vt:lpstr>Option B</vt:lpstr>
      <vt:lpstr>Option C</vt:lpstr>
      <vt:lpstr>Evaluation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12</cp:revision>
  <dcterms:created xsi:type="dcterms:W3CDTF">2019-09-24T18:16:26Z</dcterms:created>
  <dcterms:modified xsi:type="dcterms:W3CDTF">2019-09-24T20:24:58Z</dcterms:modified>
</cp:coreProperties>
</file>